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7" r:id="rId6"/>
    <p:sldId id="262" r:id="rId7"/>
    <p:sldId id="263" r:id="rId8"/>
    <p:sldId id="258" r:id="rId9"/>
    <p:sldId id="259" r:id="rId10"/>
  </p:sldIdLst>
  <p:sldSz cx="9144000" cy="6858000" type="screen4x3"/>
  <p:notesSz cx="6797675" cy="98726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1"/>
    <p:restoredTop sz="94643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="" xmlns:a16="http://schemas.microsoft.com/office/drawing/2014/main" id="{F8A5AEEC-6861-4A4A-8EFA-DB7E4D785CE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5252" tIns="47626" rIns="95252" bIns="47626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="" xmlns:a16="http://schemas.microsoft.com/office/drawing/2014/main" id="{5094CBAC-BC81-45AF-8901-76DE7297E7B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2" y="0"/>
            <a:ext cx="2945659" cy="495348"/>
          </a:xfrm>
          <a:prstGeom prst="rect">
            <a:avLst/>
          </a:prstGeom>
        </p:spPr>
        <p:txBody>
          <a:bodyPr vert="horz" lIns="95252" tIns="47626" rIns="95252" bIns="47626" rtlCol="0"/>
          <a:lstStyle>
            <a:lvl1pPr algn="r">
              <a:defRPr sz="1300"/>
            </a:lvl1pPr>
          </a:lstStyle>
          <a:p>
            <a:fld id="{C924E4C5-D6E4-47CA-A3A9-9BD86149F476}" type="datetimeFigureOut">
              <a:rPr lang="de-DE" smtClean="0"/>
              <a:t>05.06.2018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="" xmlns:a16="http://schemas.microsoft.com/office/drawing/2014/main" id="{84D5A573-6F83-4B81-A153-BC130E81B4A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5252" tIns="47626" rIns="95252" bIns="47626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id="{48E3EFCE-32EF-49EE-AF02-BC8A7B3440F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2" y="9377317"/>
            <a:ext cx="2945659" cy="495347"/>
          </a:xfrm>
          <a:prstGeom prst="rect">
            <a:avLst/>
          </a:prstGeom>
        </p:spPr>
        <p:txBody>
          <a:bodyPr vert="horz" lIns="95252" tIns="47626" rIns="95252" bIns="47626" rtlCol="0" anchor="b"/>
          <a:lstStyle>
            <a:lvl1pPr algn="r">
              <a:defRPr sz="1300"/>
            </a:lvl1pPr>
          </a:lstStyle>
          <a:p>
            <a:fld id="{98D547DE-9031-4AFA-8674-F3727B2C7D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36891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5252" tIns="47626" rIns="95252" bIns="47626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59" cy="495348"/>
          </a:xfrm>
          <a:prstGeom prst="rect">
            <a:avLst/>
          </a:prstGeom>
        </p:spPr>
        <p:txBody>
          <a:bodyPr vert="horz" lIns="95252" tIns="47626" rIns="95252" bIns="47626" rtlCol="0"/>
          <a:lstStyle>
            <a:lvl1pPr algn="r">
              <a:defRPr sz="1300"/>
            </a:lvl1pPr>
          </a:lstStyle>
          <a:p>
            <a:fld id="{DA6F560A-A483-4A43-A0B0-BB0D50B2F7CD}" type="datetimeFigureOut">
              <a:rPr lang="de-DE" smtClean="0"/>
              <a:t>05.06.2018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76338" y="1233488"/>
            <a:ext cx="444500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252" tIns="47626" rIns="95252" bIns="47626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5252" tIns="47626" rIns="95252" bIns="47626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5252" tIns="47626" rIns="95252" bIns="47626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2" y="9377317"/>
            <a:ext cx="2945659" cy="495347"/>
          </a:xfrm>
          <a:prstGeom prst="rect">
            <a:avLst/>
          </a:prstGeom>
        </p:spPr>
        <p:txBody>
          <a:bodyPr vert="horz" lIns="95252" tIns="47626" rIns="95252" bIns="47626" rtlCol="0" anchor="b"/>
          <a:lstStyle>
            <a:lvl1pPr algn="r">
              <a:defRPr sz="1300"/>
            </a:lvl1pPr>
          </a:lstStyle>
          <a:p>
            <a:fld id="{BDB3C9A4-99FE-435E-8B42-9AC8FEF0B5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6497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3C9A4-99FE-435E-8B42-9AC8FEF0B559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32674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1324"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3C9A4-99FE-435E-8B42-9AC8FEF0B559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191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3C9A4-99FE-435E-8B42-9AC8FEF0B559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8415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3C9A4-99FE-435E-8B42-9AC8FEF0B559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1333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3C9A4-99FE-435E-8B42-9AC8FEF0B559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08284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3C9A4-99FE-435E-8B42-9AC8FEF0B559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5365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5CEC682-CA00-486E-A714-0134EA4DBF56}" type="datetimeFigureOut">
              <a:rPr lang="de-DE" smtClean="0"/>
              <a:t>05.06.2018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CCEB2-0085-4766-85EF-0DD1610055B7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Fußzeilenplatzhalter 4">
            <a:extLst>
              <a:ext uri="{FF2B5EF4-FFF2-40B4-BE49-F238E27FC236}">
                <a16:creationId xmlns="" xmlns:a16="http://schemas.microsoft.com/office/drawing/2014/main" id="{172E2E9F-7DED-F14B-A875-8ECB385E0F95}"/>
              </a:ext>
            </a:extLst>
          </p:cNvPr>
          <p:cNvSpPr txBox="1">
            <a:spLocks/>
          </p:cNvSpPr>
          <p:nvPr userDrawn="1"/>
        </p:nvSpPr>
        <p:spPr>
          <a:xfrm>
            <a:off x="3131840" y="637624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Autohaus </a:t>
            </a:r>
            <a:r>
              <a:rPr lang="de-DE" dirty="0" err="1"/>
              <a:t>Schneckle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8560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5CEC682-CA00-486E-A714-0134EA4DBF56}" type="datetimeFigureOut">
              <a:rPr lang="de-DE" smtClean="0"/>
              <a:t>05.06.2018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CCEB2-0085-4766-85EF-0DD1610055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3886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5CEC682-CA00-486E-A714-0134EA4DBF56}" type="datetimeFigureOut">
              <a:rPr lang="de-DE" smtClean="0"/>
              <a:t>05.06.2018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CCEB2-0085-4766-85EF-0DD1610055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4845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686645"/>
            <a:ext cx="8229600" cy="720080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5CEC682-CA00-486E-A714-0134EA4DBF56}" type="datetimeFigureOut">
              <a:rPr lang="de-DE" smtClean="0"/>
              <a:t>05.06.2018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CCEB2-0085-4766-85EF-0DD1610055B7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Fußzeilenplatzhalter 4">
            <a:extLst>
              <a:ext uri="{FF2B5EF4-FFF2-40B4-BE49-F238E27FC236}">
                <a16:creationId xmlns="" xmlns:a16="http://schemas.microsoft.com/office/drawing/2014/main" id="{8AD7DC0B-2DAF-CF42-AF49-8E45F9BF7155}"/>
              </a:ext>
            </a:extLst>
          </p:cNvPr>
          <p:cNvSpPr txBox="1">
            <a:spLocks/>
          </p:cNvSpPr>
          <p:nvPr userDrawn="1"/>
        </p:nvSpPr>
        <p:spPr>
          <a:xfrm>
            <a:off x="3131840" y="637624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Autohaus </a:t>
            </a:r>
            <a:r>
              <a:rPr lang="de-DE" dirty="0" err="1"/>
              <a:t>Schneckle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47786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5CEC682-CA00-486E-A714-0134EA4DBF56}" type="datetimeFigureOut">
              <a:rPr lang="de-DE" smtClean="0"/>
              <a:t>05.06.2018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CCEB2-0085-4766-85EF-0DD1610055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7855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5CEC682-CA00-486E-A714-0134EA4DBF56}" type="datetimeFigureOut">
              <a:rPr lang="de-DE" smtClean="0"/>
              <a:t>05.06.2018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CCEB2-0085-4766-85EF-0DD1610055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9852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5CEC682-CA00-486E-A714-0134EA4DBF56}" type="datetimeFigureOut">
              <a:rPr lang="de-DE" smtClean="0"/>
              <a:t>05.06.2018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CCEB2-0085-4766-85EF-0DD1610055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9943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5CEC682-CA00-486E-A714-0134EA4DBF56}" type="datetimeFigureOut">
              <a:rPr lang="de-DE" smtClean="0"/>
              <a:t>05.06.2018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CCEB2-0085-4766-85EF-0DD1610055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0375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5CEC682-CA00-486E-A714-0134EA4DBF56}" type="datetimeFigureOut">
              <a:rPr lang="de-DE" smtClean="0"/>
              <a:t>05.06.2018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CCEB2-0085-4766-85EF-0DD1610055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0095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5CEC682-CA00-486E-A714-0134EA4DBF56}" type="datetimeFigureOut">
              <a:rPr lang="de-DE" smtClean="0"/>
              <a:t>05.06.2018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CCEB2-0085-4766-85EF-0DD1610055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1893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5CEC682-CA00-486E-A714-0134EA4DBF56}" type="datetimeFigureOut">
              <a:rPr lang="de-DE" smtClean="0"/>
              <a:t>05.06.2018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CCEB2-0085-4766-85EF-0DD1610055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2447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Autohaus </a:t>
            </a:r>
            <a:r>
              <a:rPr lang="de-DE" dirty="0" err="1"/>
              <a:t>Schneckle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CCEB2-0085-4766-85EF-0DD1610055B7}" type="slidenum">
              <a:rPr lang="de-DE" smtClean="0"/>
              <a:t>‹Nr.›</a:t>
            </a:fld>
            <a:endParaRPr lang="de-DE" dirty="0"/>
          </a:p>
        </p:txBody>
      </p:sp>
      <p:grpSp>
        <p:nvGrpSpPr>
          <p:cNvPr id="7" name="Gruppieren 6">
            <a:extLst>
              <a:ext uri="{FF2B5EF4-FFF2-40B4-BE49-F238E27FC236}">
                <a16:creationId xmlns="" xmlns:a16="http://schemas.microsoft.com/office/drawing/2014/main" id="{A58A5D1A-B6E2-4131-B6AF-1137D51D4B8A}"/>
              </a:ext>
            </a:extLst>
          </p:cNvPr>
          <p:cNvGrpSpPr/>
          <p:nvPr userDrawn="1"/>
        </p:nvGrpSpPr>
        <p:grpSpPr>
          <a:xfrm>
            <a:off x="6948264" y="302735"/>
            <a:ext cx="1950720" cy="1182371"/>
            <a:chOff x="0" y="0"/>
            <a:chExt cx="1950720" cy="1182972"/>
          </a:xfrm>
        </p:grpSpPr>
        <p:pic>
          <p:nvPicPr>
            <p:cNvPr id="8" name="Grafik 7">
              <a:extLst>
                <a:ext uri="{FF2B5EF4-FFF2-40B4-BE49-F238E27FC236}">
                  <a16:creationId xmlns="" xmlns:a16="http://schemas.microsoft.com/office/drawing/2014/main" id="{824A1C7F-605F-4DE5-B99E-3F82D5FE6B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3879" y="400110"/>
              <a:ext cx="1471459" cy="782862"/>
            </a:xfrm>
            <a:prstGeom prst="rect">
              <a:avLst/>
            </a:prstGeom>
          </p:spPr>
        </p:pic>
        <p:sp>
          <p:nvSpPr>
            <p:cNvPr id="9" name="Textfeld 9">
              <a:extLst>
                <a:ext uri="{FF2B5EF4-FFF2-40B4-BE49-F238E27FC236}">
                  <a16:creationId xmlns="" xmlns:a16="http://schemas.microsoft.com/office/drawing/2014/main" id="{8EEAF942-EE17-4D07-A6B1-B34EB34C3B38}"/>
                </a:ext>
              </a:extLst>
            </p:cNvPr>
            <p:cNvSpPr txBox="1"/>
            <p:nvPr userDrawn="1"/>
          </p:nvSpPr>
          <p:spPr>
            <a:xfrm>
              <a:off x="0" y="0"/>
              <a:ext cx="1950720" cy="4324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de-DE" sz="2000" b="1" kern="1200">
                  <a:solidFill>
                    <a:srgbClr val="2E74B5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Bradley Hand ITC" pitchFamily="2" charset="77"/>
                  <a:ea typeface="PMingLiU" panose="02020500000000000000" pitchFamily="18" charset="-120"/>
                  <a:cs typeface="Times New Roman" panose="02020603050405020304" pitchFamily="18" charset="0"/>
                </a:rPr>
                <a:t>Schneckle GmbH</a:t>
              </a:r>
              <a:endParaRPr lang="de-DE" sz="1200">
                <a:effectLst/>
                <a:latin typeface="Times New Roman" panose="02020603050405020304" pitchFamily="18" charset="0"/>
                <a:ea typeface="PMingLiU" panose="02020500000000000000" pitchFamily="18" charset="-120"/>
              </a:endParaRPr>
            </a:p>
          </p:txBody>
        </p:sp>
      </p:grpSp>
      <p:sp>
        <p:nvSpPr>
          <p:cNvPr id="10" name="Textfeld 9">
            <a:extLst>
              <a:ext uri="{FF2B5EF4-FFF2-40B4-BE49-F238E27FC236}">
                <a16:creationId xmlns="" xmlns:a16="http://schemas.microsoft.com/office/drawing/2014/main" id="{4C67EB15-9AF6-3040-8F45-923495F644C9}"/>
              </a:ext>
            </a:extLst>
          </p:cNvPr>
          <p:cNvSpPr txBox="1"/>
          <p:nvPr userDrawn="1"/>
        </p:nvSpPr>
        <p:spPr>
          <a:xfrm>
            <a:off x="395536" y="340810"/>
            <a:ext cx="6552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Interne Schulung: </a:t>
            </a:r>
          </a:p>
          <a:p>
            <a:r>
              <a:rPr lang="de-DE" sz="20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Buchung des Gebrauchtwagengeschäfts</a:t>
            </a:r>
          </a:p>
        </p:txBody>
      </p:sp>
    </p:spTree>
    <p:extLst>
      <p:ext uri="{BB962C8B-B14F-4D97-AF65-F5344CB8AC3E}">
        <p14:creationId xmlns:p14="http://schemas.microsoft.com/office/powerpoint/2010/main" val="294571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Buchung des Gebrauchtwagengeschäfts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Teil I – Gebrauchtfahrzeug-Ankauf</a:t>
            </a:r>
          </a:p>
        </p:txBody>
      </p:sp>
    </p:spTree>
    <p:extLst>
      <p:ext uri="{BB962C8B-B14F-4D97-AF65-F5344CB8AC3E}">
        <p14:creationId xmlns:p14="http://schemas.microsoft.com/office/powerpoint/2010/main" val="647304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Ankauf von Gebrauchtwagen (GW)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1051286"/>
              </p:ext>
            </p:extLst>
          </p:nvPr>
        </p:nvGraphicFramePr>
        <p:xfrm>
          <a:off x="457200" y="2492896"/>
          <a:ext cx="7931224" cy="37657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46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89654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34917">
                <a:tc>
                  <a:txBody>
                    <a:bodyPr/>
                    <a:lstStyle/>
                    <a:p>
                      <a:r>
                        <a:rPr lang="de-DE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Ankauf der GW von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Besteuerung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998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Unternehmen</a:t>
                      </a:r>
                    </a:p>
                    <a:p>
                      <a:endParaRPr lang="de-DE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Regelbesteuerung:</a:t>
                      </a:r>
                      <a:endParaRPr lang="de-DE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de-DE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 Prozent vom GW-Wert</a:t>
                      </a:r>
                    </a:p>
                    <a:p>
                      <a:endParaRPr lang="de-DE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49611934"/>
                  </a:ext>
                </a:extLst>
              </a:tr>
              <a:tr h="1337291">
                <a:tc>
                  <a:txBody>
                    <a:bodyPr/>
                    <a:lstStyle/>
                    <a:p>
                      <a:r>
                        <a:rPr lang="de-DE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Privatpersonen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(§ 25a UStG)</a:t>
                      </a:r>
                    </a:p>
                    <a:p>
                      <a:endParaRPr lang="de-DE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Differenzbesteuerung: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 Prozent aus der Differenz zwischen Verkaufspreis und Einkaufpreis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>
                          <a:latin typeface="Arial" panose="020B0604020202020204" pitchFamily="34" charset="0"/>
                          <a:cs typeface="Arial" panose="020B0604020202020204" pitchFamily="34" charset="0"/>
                          <a:sym typeface="Wingdings" pitchFamily="2" charset="2"/>
                        </a:rPr>
                        <a:t> </a:t>
                      </a:r>
                      <a:r>
                        <a:rPr lang="de-DE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beim Wiederverkauf muss nicht </a:t>
                      </a:r>
                      <a:r>
                        <a:rPr lang="de-DE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</a:t>
                      </a:r>
                      <a:br>
                        <a:rPr lang="de-DE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</a:t>
                      </a:r>
                      <a:r>
                        <a:rPr lang="de-DE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Umsatzsteuer für den gesamten </a:t>
                      </a:r>
                      <a:r>
                        <a:rPr lang="de-DE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de-DE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Verkaufspreis </a:t>
                      </a:r>
                      <a:r>
                        <a:rPr lang="de-DE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abgeführt werden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6990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Buchung des Ankaufs von Unternehmen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="" xmlns:a16="http://schemas.microsoft.com/office/drawing/2014/main" id="{80536481-2A9E-134E-9F4E-D0EB57B673C6}"/>
              </a:ext>
            </a:extLst>
          </p:cNvPr>
          <p:cNvSpPr txBox="1">
            <a:spLocks/>
          </p:cNvSpPr>
          <p:nvPr/>
        </p:nvSpPr>
        <p:spPr>
          <a:xfrm>
            <a:off x="457200" y="2575952"/>
            <a:ext cx="8229600" cy="1861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2000" b="1" dirty="0"/>
              <a:t>Beispiel 1: </a:t>
            </a:r>
          </a:p>
          <a:p>
            <a:pPr marL="0" indent="0">
              <a:buNone/>
            </a:pPr>
            <a:r>
              <a:rPr lang="de-DE" sz="2000" dirty="0"/>
              <a:t>Das Autohaus kauft von der Glatt GmbH einen Gebrauchtwagen der eigenen Marke für  6.000,00 Euro netto gegen Bankscheck.</a:t>
            </a:r>
            <a:endParaRPr lang="de-DE" sz="2000" u="sng" dirty="0"/>
          </a:p>
          <a:p>
            <a:pPr marL="0" indent="0">
              <a:buFont typeface="Arial" panose="020B0604020202020204" pitchFamily="34" charset="0"/>
              <a:buNone/>
            </a:pPr>
            <a:endParaRPr lang="de-DE" sz="2000" b="1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2000" b="1" dirty="0"/>
              <a:t>Buchung:</a:t>
            </a:r>
          </a:p>
        </p:txBody>
      </p:sp>
      <p:graphicFrame>
        <p:nvGraphicFramePr>
          <p:cNvPr id="5" name="Tabelle 4">
            <a:extLst>
              <a:ext uri="{FF2B5EF4-FFF2-40B4-BE49-F238E27FC236}">
                <a16:creationId xmlns="" xmlns:a16="http://schemas.microsoft.com/office/drawing/2014/main" id="{9F9FCBA2-3480-6D4C-A407-965A38DF93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53704"/>
              </p:ext>
            </p:extLst>
          </p:nvPr>
        </p:nvGraphicFramePr>
        <p:xfrm>
          <a:off x="467544" y="4365104"/>
          <a:ext cx="8352928" cy="1224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>
                  <a:extLst>
                    <a:ext uri="{9D8B030D-6E8A-4147-A177-3AD203B41FA5}">
                      <a16:colId xmlns="" xmlns:a16="http://schemas.microsoft.com/office/drawing/2014/main" val="724206112"/>
                    </a:ext>
                  </a:extLst>
                </a:gridCol>
                <a:gridCol w="1872208">
                  <a:extLst>
                    <a:ext uri="{9D8B030D-6E8A-4147-A177-3AD203B41FA5}">
                      <a16:colId xmlns="" xmlns:a16="http://schemas.microsoft.com/office/drawing/2014/main" val="614379519"/>
                    </a:ext>
                  </a:extLst>
                </a:gridCol>
                <a:gridCol w="3816424">
                  <a:extLst>
                    <a:ext uri="{9D8B030D-6E8A-4147-A177-3AD203B41FA5}">
                      <a16:colId xmlns="" xmlns:a16="http://schemas.microsoft.com/office/drawing/2014/main" val="3033938901"/>
                    </a:ext>
                  </a:extLst>
                </a:gridCol>
                <a:gridCol w="2160240">
                  <a:extLst>
                    <a:ext uri="{9D8B030D-6E8A-4147-A177-3AD203B41FA5}">
                      <a16:colId xmlns="" xmlns:a16="http://schemas.microsoft.com/office/drawing/2014/main" val="1359449948"/>
                    </a:ext>
                  </a:extLst>
                </a:gridCol>
              </a:tblGrid>
              <a:tr h="432048">
                <a:tc gridSpan="2">
                  <a:txBody>
                    <a:bodyPr/>
                    <a:lstStyle/>
                    <a:p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3100 20 00 50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Bestand GW regelbesteuert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6.000,00 Euro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99777471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1570 00 00 00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Abziehbare Vorsteuer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1.140,00 Euro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8291966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1200 00 00 00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Bank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7.140,00 Euro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8728075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5587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Buchung des Ankaufs von Unternehmen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="" xmlns:a16="http://schemas.microsoft.com/office/drawing/2014/main" id="{80536481-2A9E-134E-9F4E-D0EB57B673C6}"/>
              </a:ext>
            </a:extLst>
          </p:cNvPr>
          <p:cNvSpPr txBox="1">
            <a:spLocks/>
          </p:cNvSpPr>
          <p:nvPr/>
        </p:nvSpPr>
        <p:spPr>
          <a:xfrm>
            <a:off x="457200" y="2575952"/>
            <a:ext cx="8363272" cy="1861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2000" b="1" dirty="0"/>
              <a:t>Beispiel 2: </a:t>
            </a:r>
          </a:p>
          <a:p>
            <a:pPr marL="0" indent="0">
              <a:buNone/>
            </a:pPr>
            <a:r>
              <a:rPr lang="de-DE" sz="2000" dirty="0"/>
              <a:t>Das Autohaus nimmt von der Schmett GmbH &amp; Co. KG einen Gebrauchtwagen einer Fremdmarke für 7.140,00 Euro brutto in Zahlung. Der Inzahlungnahmepreis wird dem Kundenkonto gutgeschrieben.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DE" sz="2000" b="1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2000" b="1" dirty="0"/>
              <a:t>Buchung:</a:t>
            </a:r>
          </a:p>
        </p:txBody>
      </p:sp>
      <p:graphicFrame>
        <p:nvGraphicFramePr>
          <p:cNvPr id="5" name="Tabelle 4">
            <a:extLst>
              <a:ext uri="{FF2B5EF4-FFF2-40B4-BE49-F238E27FC236}">
                <a16:creationId xmlns="" xmlns:a16="http://schemas.microsoft.com/office/drawing/2014/main" id="{9F9FCBA2-3480-6D4C-A407-965A38DF93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262882"/>
              </p:ext>
            </p:extLst>
          </p:nvPr>
        </p:nvGraphicFramePr>
        <p:xfrm>
          <a:off x="467544" y="4688552"/>
          <a:ext cx="8352928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>
                  <a:extLst>
                    <a:ext uri="{9D8B030D-6E8A-4147-A177-3AD203B41FA5}">
                      <a16:colId xmlns="" xmlns:a16="http://schemas.microsoft.com/office/drawing/2014/main" val="724206112"/>
                    </a:ext>
                  </a:extLst>
                </a:gridCol>
                <a:gridCol w="1872208">
                  <a:extLst>
                    <a:ext uri="{9D8B030D-6E8A-4147-A177-3AD203B41FA5}">
                      <a16:colId xmlns="" xmlns:a16="http://schemas.microsoft.com/office/drawing/2014/main" val="614379519"/>
                    </a:ext>
                  </a:extLst>
                </a:gridCol>
                <a:gridCol w="3816424">
                  <a:extLst>
                    <a:ext uri="{9D8B030D-6E8A-4147-A177-3AD203B41FA5}">
                      <a16:colId xmlns="" xmlns:a16="http://schemas.microsoft.com/office/drawing/2014/main" val="3033938901"/>
                    </a:ext>
                  </a:extLst>
                </a:gridCol>
                <a:gridCol w="2160240">
                  <a:extLst>
                    <a:ext uri="{9D8B030D-6E8A-4147-A177-3AD203B41FA5}">
                      <a16:colId xmlns="" xmlns:a16="http://schemas.microsoft.com/office/drawing/2014/main" val="1359449948"/>
                    </a:ext>
                  </a:extLst>
                </a:gridCol>
              </a:tblGrid>
              <a:tr h="360040">
                <a:tc gridSpan="2">
                  <a:txBody>
                    <a:bodyPr/>
                    <a:lstStyle/>
                    <a:p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3100 21 00 52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Bestand GW regelbesteuert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6.000,00 Euro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997774715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1570 00 00 00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Abziehbare Vorsteuer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1.140,00 Euro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8291966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1400 00 00 00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Forderungen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7.140,00 Euro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8728075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2029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Buchung des Ankaufs von Privat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1861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b="1" dirty="0"/>
              <a:t>Beispiel 1: </a:t>
            </a:r>
          </a:p>
          <a:p>
            <a:pPr marL="0" indent="0">
              <a:buNone/>
            </a:pPr>
            <a:r>
              <a:rPr lang="de-DE" sz="2000" dirty="0"/>
              <a:t>Das Autohaus kauft von Franz Glatt einen Gebrauchtwagen der eigenen Marke für 6.000,00 Euro gegen Bankscheck.</a:t>
            </a:r>
          </a:p>
          <a:p>
            <a:pPr marL="0" indent="0">
              <a:buNone/>
            </a:pPr>
            <a:endParaRPr lang="de-DE" sz="2000" b="1" dirty="0"/>
          </a:p>
          <a:p>
            <a:pPr marL="0" indent="0">
              <a:buNone/>
            </a:pPr>
            <a:r>
              <a:rPr lang="de-DE" sz="2000" b="1" dirty="0"/>
              <a:t>Buchung:</a:t>
            </a:r>
          </a:p>
        </p:txBody>
      </p:sp>
      <p:graphicFrame>
        <p:nvGraphicFramePr>
          <p:cNvPr id="4" name="Tabelle 3">
            <a:extLst>
              <a:ext uri="{FF2B5EF4-FFF2-40B4-BE49-F238E27FC236}">
                <a16:creationId xmlns="" xmlns:a16="http://schemas.microsoft.com/office/drawing/2014/main" id="{15C9F681-0E72-CB4E-AFB4-7650948A9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4041738"/>
              </p:ext>
            </p:extLst>
          </p:nvPr>
        </p:nvGraphicFramePr>
        <p:xfrm>
          <a:off x="467544" y="4293096"/>
          <a:ext cx="8352928" cy="1179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>
                  <a:extLst>
                    <a:ext uri="{9D8B030D-6E8A-4147-A177-3AD203B41FA5}">
                      <a16:colId xmlns="" xmlns:a16="http://schemas.microsoft.com/office/drawing/2014/main" val="724206112"/>
                    </a:ext>
                  </a:extLst>
                </a:gridCol>
                <a:gridCol w="1872208">
                  <a:extLst>
                    <a:ext uri="{9D8B030D-6E8A-4147-A177-3AD203B41FA5}">
                      <a16:colId xmlns="" xmlns:a16="http://schemas.microsoft.com/office/drawing/2014/main" val="614379519"/>
                    </a:ext>
                  </a:extLst>
                </a:gridCol>
                <a:gridCol w="3816424">
                  <a:extLst>
                    <a:ext uri="{9D8B030D-6E8A-4147-A177-3AD203B41FA5}">
                      <a16:colId xmlns="" xmlns:a16="http://schemas.microsoft.com/office/drawing/2014/main" val="3033938901"/>
                    </a:ext>
                  </a:extLst>
                </a:gridCol>
                <a:gridCol w="2160240">
                  <a:extLst>
                    <a:ext uri="{9D8B030D-6E8A-4147-A177-3AD203B41FA5}">
                      <a16:colId xmlns="" xmlns:a16="http://schemas.microsoft.com/office/drawing/2014/main" val="1359449948"/>
                    </a:ext>
                  </a:extLst>
                </a:gridCol>
              </a:tblGrid>
              <a:tr h="478845">
                <a:tc gridSpan="2">
                  <a:txBody>
                    <a:bodyPr/>
                    <a:lstStyle/>
                    <a:p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3110 20 00 50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Bestand GW differenzbesteuert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6.000,00 Euro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997774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</a:t>
                      </a:r>
                      <a:endParaRPr lang="de-DE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1200 00 00 00 </a:t>
                      </a:r>
                      <a:endParaRPr lang="de-DE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Bank</a:t>
                      </a:r>
                      <a:endParaRPr lang="de-DE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6.000,00 Euro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8728075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5258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Buchung des Ankaufs von Privat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48924" y="5894099"/>
            <a:ext cx="8443556" cy="91927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1800" dirty="0"/>
              <a:t>Hinweis: Forderungen gegenüber Kunden werden durch Inzahlungnahme des </a:t>
            </a:r>
            <a:r>
              <a:rPr lang="de-DE" sz="1800" dirty="0" smtClean="0"/>
              <a:t/>
            </a:r>
            <a:br>
              <a:rPr lang="de-DE" sz="1800" dirty="0" smtClean="0"/>
            </a:br>
            <a:r>
              <a:rPr lang="de-DE" sz="1800" dirty="0" smtClean="0"/>
              <a:t>              GW </a:t>
            </a:r>
            <a:r>
              <a:rPr lang="de-DE" sz="1800" dirty="0"/>
              <a:t>vermindert.</a:t>
            </a:r>
          </a:p>
          <a:p>
            <a:pPr marL="0" indent="0">
              <a:buNone/>
            </a:pPr>
            <a:endParaRPr lang="de-DE" sz="1800" dirty="0"/>
          </a:p>
        </p:txBody>
      </p:sp>
      <p:sp>
        <p:nvSpPr>
          <p:cNvPr id="4" name="Inhaltsplatzhalter 2">
            <a:extLst>
              <a:ext uri="{FF2B5EF4-FFF2-40B4-BE49-F238E27FC236}">
                <a16:creationId xmlns="" xmlns:a16="http://schemas.microsoft.com/office/drawing/2014/main" id="{80536481-2A9E-134E-9F4E-D0EB57B673C6}"/>
              </a:ext>
            </a:extLst>
          </p:cNvPr>
          <p:cNvSpPr txBox="1">
            <a:spLocks/>
          </p:cNvSpPr>
          <p:nvPr/>
        </p:nvSpPr>
        <p:spPr>
          <a:xfrm>
            <a:off x="457200" y="2420888"/>
            <a:ext cx="8229600" cy="1861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2000" b="1" dirty="0"/>
              <a:t>Beispiel 2: </a:t>
            </a:r>
          </a:p>
          <a:p>
            <a:pPr marL="0" indent="0">
              <a:buNone/>
            </a:pPr>
            <a:r>
              <a:rPr lang="de-DE" sz="2000" dirty="0"/>
              <a:t>Das Autohaus nimmt von Hilde Schmett einen Gebrauchtwagen einer Fremdmarke für 6.000,00 Euro in Zahlung. Der Inzahlungnahmepreis wird ihrem Kundenkonto gutgeschrieben.</a:t>
            </a:r>
            <a:endParaRPr lang="de-DE" sz="2000" u="sng" dirty="0"/>
          </a:p>
          <a:p>
            <a:pPr marL="0" indent="0">
              <a:buFont typeface="Arial" panose="020B0604020202020204" pitchFamily="34" charset="0"/>
              <a:buNone/>
            </a:pPr>
            <a:endParaRPr lang="de-DE" sz="2000" b="1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de-DE" sz="2000" b="1" dirty="0"/>
              <a:t>Buchung:</a:t>
            </a:r>
          </a:p>
        </p:txBody>
      </p:sp>
      <p:graphicFrame>
        <p:nvGraphicFramePr>
          <p:cNvPr id="5" name="Tabelle 4">
            <a:extLst>
              <a:ext uri="{FF2B5EF4-FFF2-40B4-BE49-F238E27FC236}">
                <a16:creationId xmlns="" xmlns:a16="http://schemas.microsoft.com/office/drawing/2014/main" id="{9F9FCBA2-3480-6D4C-A407-965A38DF93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487420"/>
              </p:ext>
            </p:extLst>
          </p:nvPr>
        </p:nvGraphicFramePr>
        <p:xfrm>
          <a:off x="467544" y="4509120"/>
          <a:ext cx="8352928" cy="1179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>
                  <a:extLst>
                    <a:ext uri="{9D8B030D-6E8A-4147-A177-3AD203B41FA5}">
                      <a16:colId xmlns="" xmlns:a16="http://schemas.microsoft.com/office/drawing/2014/main" val="724206112"/>
                    </a:ext>
                  </a:extLst>
                </a:gridCol>
                <a:gridCol w="1872208">
                  <a:extLst>
                    <a:ext uri="{9D8B030D-6E8A-4147-A177-3AD203B41FA5}">
                      <a16:colId xmlns="" xmlns:a16="http://schemas.microsoft.com/office/drawing/2014/main" val="614379519"/>
                    </a:ext>
                  </a:extLst>
                </a:gridCol>
                <a:gridCol w="3816424">
                  <a:extLst>
                    <a:ext uri="{9D8B030D-6E8A-4147-A177-3AD203B41FA5}">
                      <a16:colId xmlns="" xmlns:a16="http://schemas.microsoft.com/office/drawing/2014/main" val="3033938901"/>
                    </a:ext>
                  </a:extLst>
                </a:gridCol>
                <a:gridCol w="2160240">
                  <a:extLst>
                    <a:ext uri="{9D8B030D-6E8A-4147-A177-3AD203B41FA5}">
                      <a16:colId xmlns="" xmlns:a16="http://schemas.microsoft.com/office/drawing/2014/main" val="1359449948"/>
                    </a:ext>
                  </a:extLst>
                </a:gridCol>
              </a:tblGrid>
              <a:tr h="478845">
                <a:tc gridSpan="2">
                  <a:txBody>
                    <a:bodyPr/>
                    <a:lstStyle/>
                    <a:p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3110 21 00 52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Bestand GW differenzbesteuert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6.000,00 Euro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997774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</a:t>
                      </a:r>
                      <a:endParaRPr lang="de-DE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1400 00 00 00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Forderungen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6.000,00 Euro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8728075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08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rojektdokumente" ma:contentTypeID="0x010100D0A8CF5CBDDAB04F858B206C52E6B955008B8928A0705C8541B304B63F90EA8396" ma:contentTypeVersion="4" ma:contentTypeDescription="Inhaltstyp von Projektdokumenten innerhalb des Arbeitsraumes der jeweiligen Webseite." ma:contentTypeScope="" ma:versionID="b6dcf3f8b4c21e9d0aa6ef44676a12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301d44a20dbf023ccb53e80df31da5f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8582289-EE96-4437-ACF0-195A10AA39A4}">
  <ds:schemaRefs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02BC00B1-442B-40A7-87FA-26D975E4374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D09FD81-13D1-4C50-B94A-8CC18410D4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275</Words>
  <PresentationFormat>Bildschirmpräsentation (4:3)</PresentationFormat>
  <Paragraphs>75</Paragraphs>
  <Slides>6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Larissa</vt:lpstr>
      <vt:lpstr>Buchung des Gebrauchtwagengeschäfts</vt:lpstr>
      <vt:lpstr>Ankauf von Gebrauchtwagen (GW)</vt:lpstr>
      <vt:lpstr>Buchung des Ankaufs von Unternehmen</vt:lpstr>
      <vt:lpstr>Buchung des Ankaufs von Unternehmen</vt:lpstr>
      <vt:lpstr>Buchung des Ankaufs von Privat</vt:lpstr>
      <vt:lpstr>Buchung des Ankaufs von Privat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2018-06-05T12:58:23Z</cp:lastPrinted>
  <dcterms:created xsi:type="dcterms:W3CDTF">2017-11-25T13:40:15Z</dcterms:created>
  <dcterms:modified xsi:type="dcterms:W3CDTF">2018-06-05T15:00:49Z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0x010100D0A8CF5CBDDAB04F858B206C52E6B955008B8928A0705C8541B304B63F90EA8396</vt:lpwstr>
  </property>
</Properties>
</file>